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17"/>
  </p:notesMasterIdLst>
  <p:sldIdLst>
    <p:sldId id="267" r:id="rId2"/>
    <p:sldId id="256" r:id="rId3"/>
    <p:sldId id="257" r:id="rId4"/>
    <p:sldId id="259" r:id="rId5"/>
    <p:sldId id="258" r:id="rId6"/>
    <p:sldId id="261" r:id="rId7"/>
    <p:sldId id="260" r:id="rId8"/>
    <p:sldId id="263" r:id="rId9"/>
    <p:sldId id="264" r:id="rId10"/>
    <p:sldId id="265" r:id="rId11"/>
    <p:sldId id="271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C06E12-5843-407B-84B3-3094F00A8026}" v="1367" dt="2020-12-18T15:16:11.8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80" d="100"/>
          <a:sy n="80" d="100"/>
        </p:scale>
        <p:origin x="165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64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48947F-8778-4BC7-B016-7D3B0C4FB22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88D7CF25-3AC0-4B8E-8032-DC4B9D84E2C2}">
      <dgm:prSet/>
      <dgm:spPr/>
      <dgm:t>
        <a:bodyPr/>
        <a:lstStyle/>
        <a:p>
          <a:r>
            <a:rPr lang="de-DE"/>
            <a:t>Jedes Element in einem Videospiel erzählt eine Geschichte oder unterstützt diese mit Hintergrundinformationen und Motiven. </a:t>
          </a:r>
          <a:endParaRPr lang="en-US"/>
        </a:p>
      </dgm:t>
    </dgm:pt>
    <dgm:pt modelId="{86470E1E-D63E-42B0-B76B-0BC66583EF4C}" type="parTrans" cxnId="{6627EEAC-DD54-47FF-BB7F-728F281CF9C3}">
      <dgm:prSet/>
      <dgm:spPr/>
      <dgm:t>
        <a:bodyPr/>
        <a:lstStyle/>
        <a:p>
          <a:endParaRPr lang="en-US"/>
        </a:p>
      </dgm:t>
    </dgm:pt>
    <dgm:pt modelId="{E8D7F758-3D7A-4EE8-856C-4FABD30D1CB1}" type="sibTrans" cxnId="{6627EEAC-DD54-47FF-BB7F-728F281CF9C3}">
      <dgm:prSet/>
      <dgm:spPr/>
      <dgm:t>
        <a:bodyPr/>
        <a:lstStyle/>
        <a:p>
          <a:endParaRPr lang="en-US"/>
        </a:p>
      </dgm:t>
    </dgm:pt>
    <dgm:pt modelId="{AA3F7458-949F-439C-9FAB-C3F44551CDE8}">
      <dgm:prSet/>
      <dgm:spPr/>
      <dgm:t>
        <a:bodyPr/>
        <a:lstStyle/>
        <a:p>
          <a:r>
            <a:rPr lang="de-DE" dirty="0"/>
            <a:t>Durch Environmental Storytelling wirken Spiele authentischer und sorgt für ein immersiveres Erlebnis.</a:t>
          </a:r>
          <a:endParaRPr lang="en-US" dirty="0"/>
        </a:p>
      </dgm:t>
    </dgm:pt>
    <dgm:pt modelId="{9CBE6804-E13D-42AB-9679-F15544AC96F3}" type="parTrans" cxnId="{01F55014-84C5-457F-B02D-4383CF2172AD}">
      <dgm:prSet/>
      <dgm:spPr/>
      <dgm:t>
        <a:bodyPr/>
        <a:lstStyle/>
        <a:p>
          <a:endParaRPr lang="en-US"/>
        </a:p>
      </dgm:t>
    </dgm:pt>
    <dgm:pt modelId="{F5742194-EBFE-4F37-A998-18CC031C1CAB}" type="sibTrans" cxnId="{01F55014-84C5-457F-B02D-4383CF2172AD}">
      <dgm:prSet/>
      <dgm:spPr/>
      <dgm:t>
        <a:bodyPr/>
        <a:lstStyle/>
        <a:p>
          <a:endParaRPr lang="en-US"/>
        </a:p>
      </dgm:t>
    </dgm:pt>
    <dgm:pt modelId="{A34F2517-B627-4A84-BE3D-2B531CB309C6}" type="pres">
      <dgm:prSet presAssocID="{5148947F-8778-4BC7-B016-7D3B0C4FB227}" presName="root" presStyleCnt="0">
        <dgm:presLayoutVars>
          <dgm:dir/>
          <dgm:resizeHandles val="exact"/>
        </dgm:presLayoutVars>
      </dgm:prSet>
      <dgm:spPr/>
    </dgm:pt>
    <dgm:pt modelId="{4C789A7B-F8D8-4928-AC82-6BD76886EDAA}" type="pres">
      <dgm:prSet presAssocID="{88D7CF25-3AC0-4B8E-8032-DC4B9D84E2C2}" presName="compNode" presStyleCnt="0"/>
      <dgm:spPr/>
    </dgm:pt>
    <dgm:pt modelId="{5DBCC8DF-4DB2-456C-AE90-9BDC8CC0AB9F}" type="pres">
      <dgm:prSet presAssocID="{88D7CF25-3AC0-4B8E-8032-DC4B9D84E2C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nführungszeichen"/>
        </a:ext>
      </dgm:extLst>
    </dgm:pt>
    <dgm:pt modelId="{CAF79DC9-8973-43CC-8596-99355F036769}" type="pres">
      <dgm:prSet presAssocID="{88D7CF25-3AC0-4B8E-8032-DC4B9D84E2C2}" presName="spaceRect" presStyleCnt="0"/>
      <dgm:spPr/>
    </dgm:pt>
    <dgm:pt modelId="{28A02688-1AA1-4A95-8435-35A2BDAB2B11}" type="pres">
      <dgm:prSet presAssocID="{88D7CF25-3AC0-4B8E-8032-DC4B9D84E2C2}" presName="textRect" presStyleLbl="revTx" presStyleIdx="0" presStyleCnt="2">
        <dgm:presLayoutVars>
          <dgm:chMax val="1"/>
          <dgm:chPref val="1"/>
        </dgm:presLayoutVars>
      </dgm:prSet>
      <dgm:spPr/>
    </dgm:pt>
    <dgm:pt modelId="{0253F550-6091-4099-9350-377D723F304F}" type="pres">
      <dgm:prSet presAssocID="{E8D7F758-3D7A-4EE8-856C-4FABD30D1CB1}" presName="sibTrans" presStyleCnt="0"/>
      <dgm:spPr/>
    </dgm:pt>
    <dgm:pt modelId="{16B56810-7CCC-439B-B885-5BDE19743F75}" type="pres">
      <dgm:prSet presAssocID="{AA3F7458-949F-439C-9FAB-C3F44551CDE8}" presName="compNode" presStyleCnt="0"/>
      <dgm:spPr/>
    </dgm:pt>
    <dgm:pt modelId="{0EDB82E3-7B24-4B4C-B837-3B4C8B67350B}" type="pres">
      <dgm:prSet presAssocID="{AA3F7458-949F-439C-9FAB-C3F44551CDE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381D6C27-4007-4DEB-8492-AEE5B37F3793}" type="pres">
      <dgm:prSet presAssocID="{AA3F7458-949F-439C-9FAB-C3F44551CDE8}" presName="spaceRect" presStyleCnt="0"/>
      <dgm:spPr/>
    </dgm:pt>
    <dgm:pt modelId="{0250E5C7-0BAD-4FAE-860C-0EDF6CAFAD66}" type="pres">
      <dgm:prSet presAssocID="{AA3F7458-949F-439C-9FAB-C3F44551CDE8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01F55014-84C5-457F-B02D-4383CF2172AD}" srcId="{5148947F-8778-4BC7-B016-7D3B0C4FB227}" destId="{AA3F7458-949F-439C-9FAB-C3F44551CDE8}" srcOrd="1" destOrd="0" parTransId="{9CBE6804-E13D-42AB-9679-F15544AC96F3}" sibTransId="{F5742194-EBFE-4F37-A998-18CC031C1CAB}"/>
    <dgm:cxn modelId="{7582032B-F833-493A-9656-FE749EA8C5B1}" type="presOf" srcId="{5148947F-8778-4BC7-B016-7D3B0C4FB227}" destId="{A34F2517-B627-4A84-BE3D-2B531CB309C6}" srcOrd="0" destOrd="0" presId="urn:microsoft.com/office/officeart/2018/2/layout/IconLabelList"/>
    <dgm:cxn modelId="{A4AF6D4F-3199-4939-A6CB-BAD55208E0ED}" type="presOf" srcId="{88D7CF25-3AC0-4B8E-8032-DC4B9D84E2C2}" destId="{28A02688-1AA1-4A95-8435-35A2BDAB2B11}" srcOrd="0" destOrd="0" presId="urn:microsoft.com/office/officeart/2018/2/layout/IconLabelList"/>
    <dgm:cxn modelId="{825435AA-85E6-4E98-98C9-72BB45871C3B}" type="presOf" srcId="{AA3F7458-949F-439C-9FAB-C3F44551CDE8}" destId="{0250E5C7-0BAD-4FAE-860C-0EDF6CAFAD66}" srcOrd="0" destOrd="0" presId="urn:microsoft.com/office/officeart/2018/2/layout/IconLabelList"/>
    <dgm:cxn modelId="{6627EEAC-DD54-47FF-BB7F-728F281CF9C3}" srcId="{5148947F-8778-4BC7-B016-7D3B0C4FB227}" destId="{88D7CF25-3AC0-4B8E-8032-DC4B9D84E2C2}" srcOrd="0" destOrd="0" parTransId="{86470E1E-D63E-42B0-B76B-0BC66583EF4C}" sibTransId="{E8D7F758-3D7A-4EE8-856C-4FABD30D1CB1}"/>
    <dgm:cxn modelId="{92698635-37B9-4957-A996-EBCAB83D9101}" type="presParOf" srcId="{A34F2517-B627-4A84-BE3D-2B531CB309C6}" destId="{4C789A7B-F8D8-4928-AC82-6BD76886EDAA}" srcOrd="0" destOrd="0" presId="urn:microsoft.com/office/officeart/2018/2/layout/IconLabelList"/>
    <dgm:cxn modelId="{EC345CDF-04C9-4613-95A0-FC07DB29C6F3}" type="presParOf" srcId="{4C789A7B-F8D8-4928-AC82-6BD76886EDAA}" destId="{5DBCC8DF-4DB2-456C-AE90-9BDC8CC0AB9F}" srcOrd="0" destOrd="0" presId="urn:microsoft.com/office/officeart/2018/2/layout/IconLabelList"/>
    <dgm:cxn modelId="{7BEC93C1-8ACA-45EC-A1B0-5DB21224EFB7}" type="presParOf" srcId="{4C789A7B-F8D8-4928-AC82-6BD76886EDAA}" destId="{CAF79DC9-8973-43CC-8596-99355F036769}" srcOrd="1" destOrd="0" presId="urn:microsoft.com/office/officeart/2018/2/layout/IconLabelList"/>
    <dgm:cxn modelId="{150A4D92-1621-4C90-8C82-D2442450201B}" type="presParOf" srcId="{4C789A7B-F8D8-4928-AC82-6BD76886EDAA}" destId="{28A02688-1AA1-4A95-8435-35A2BDAB2B11}" srcOrd="2" destOrd="0" presId="urn:microsoft.com/office/officeart/2018/2/layout/IconLabelList"/>
    <dgm:cxn modelId="{ABC4EE25-A3EF-404D-87C7-6BDE2C53DDF4}" type="presParOf" srcId="{A34F2517-B627-4A84-BE3D-2B531CB309C6}" destId="{0253F550-6091-4099-9350-377D723F304F}" srcOrd="1" destOrd="0" presId="urn:microsoft.com/office/officeart/2018/2/layout/IconLabelList"/>
    <dgm:cxn modelId="{6929D524-1D27-488F-9EB1-439AACFA7FB8}" type="presParOf" srcId="{A34F2517-B627-4A84-BE3D-2B531CB309C6}" destId="{16B56810-7CCC-439B-B885-5BDE19743F75}" srcOrd="2" destOrd="0" presId="urn:microsoft.com/office/officeart/2018/2/layout/IconLabelList"/>
    <dgm:cxn modelId="{B3111D64-BEC8-4190-A1BC-6F6CF1C7A6A6}" type="presParOf" srcId="{16B56810-7CCC-439B-B885-5BDE19743F75}" destId="{0EDB82E3-7B24-4B4C-B837-3B4C8B67350B}" srcOrd="0" destOrd="0" presId="urn:microsoft.com/office/officeart/2018/2/layout/IconLabelList"/>
    <dgm:cxn modelId="{7353D720-C5F5-450F-AA38-FDF37B69BADB}" type="presParOf" srcId="{16B56810-7CCC-439B-B885-5BDE19743F75}" destId="{381D6C27-4007-4DEB-8492-AEE5B37F3793}" srcOrd="1" destOrd="0" presId="urn:microsoft.com/office/officeart/2018/2/layout/IconLabelList"/>
    <dgm:cxn modelId="{A585B788-C07F-4D83-BB77-C7A0AF268176}" type="presParOf" srcId="{16B56810-7CCC-439B-B885-5BDE19743F75}" destId="{0250E5C7-0BAD-4FAE-860C-0EDF6CAFAD6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BCC8DF-4DB2-456C-AE90-9BDC8CC0AB9F}">
      <dsp:nvSpPr>
        <dsp:cNvPr id="0" name=""/>
        <dsp:cNvSpPr/>
      </dsp:nvSpPr>
      <dsp:spPr>
        <a:xfrm>
          <a:off x="1940238" y="242440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A02688-1AA1-4A95-8435-35A2BDAB2B11}">
      <dsp:nvSpPr>
        <dsp:cNvPr id="0" name=""/>
        <dsp:cNvSpPr/>
      </dsp:nvSpPr>
      <dsp:spPr>
        <a:xfrm>
          <a:off x="752238" y="265680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Jedes Element in einem Videospiel erzählt eine Geschichte oder unterstützt diese mit Hintergrundinformationen und Motiven. </a:t>
          </a:r>
          <a:endParaRPr lang="en-US" sz="1800" kern="1200"/>
        </a:p>
      </dsp:txBody>
      <dsp:txXfrm>
        <a:off x="752238" y="2656801"/>
        <a:ext cx="4320000" cy="720000"/>
      </dsp:txXfrm>
    </dsp:sp>
    <dsp:sp modelId="{0EDB82E3-7B24-4B4C-B837-3B4C8B67350B}">
      <dsp:nvSpPr>
        <dsp:cNvPr id="0" name=""/>
        <dsp:cNvSpPr/>
      </dsp:nvSpPr>
      <dsp:spPr>
        <a:xfrm>
          <a:off x="7016238" y="242440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50E5C7-0BAD-4FAE-860C-0EDF6CAFAD66}">
      <dsp:nvSpPr>
        <dsp:cNvPr id="0" name=""/>
        <dsp:cNvSpPr/>
      </dsp:nvSpPr>
      <dsp:spPr>
        <a:xfrm>
          <a:off x="5828238" y="265680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Durch Environmental Storytelling wirken Spiele authentischer und sorgt für ein immersiveres Erlebnis.</a:t>
          </a:r>
          <a:endParaRPr lang="en-US" sz="1800" kern="1200" dirty="0"/>
        </a:p>
      </dsp:txBody>
      <dsp:txXfrm>
        <a:off x="5828238" y="2656801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g>
</file>

<file path=ppt/media/image18.jpg>
</file>

<file path=ppt/media/image19.png>
</file>

<file path=ppt/media/image2.jpg>
</file>

<file path=ppt/media/image20.svg>
</file>

<file path=ppt/media/image21.png>
</file>

<file path=ppt/media/image22.svg>
</file>

<file path=ppt/media/image23.jpe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B57B73-4C7C-4024-AA1A-212C83BAE48E}" type="datetimeFigureOut">
              <a:rPr lang="en-DE" smtClean="0"/>
              <a:t>18/12/2020</a:t>
            </a:fld>
            <a:endParaRPr lang="en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798E73-0627-4615-A5C9-4E44520DCEA9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5089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„Gäste“</a:t>
            </a:r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798E73-0627-4615-A5C9-4E44520DCEA9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9643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222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580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949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59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156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2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583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502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77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81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955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4898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9" Type="http://schemas.openxmlformats.org/officeDocument/2006/relationships/hyperlink" Target="https://www.mitpressjournals.org/doi/pdf/10.1162/PRES_a_00276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dologie.de/spielforschung/game-studies/" TargetMode="External"/><Relationship Id="rId2" Type="http://schemas.openxmlformats.org/officeDocument/2006/relationships/hyperlink" Target="https://medium.com/@GWBycer/what-is-environmental-storytelling-7f76813d987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itpressjournals.org/doi/pdf/10.1162/PRES_a_00276" TargetMode="External"/><Relationship Id="rId5" Type="http://schemas.openxmlformats.org/officeDocument/2006/relationships/hyperlink" Target="https://blogs.bgsu.edu/honors1120/files/2013/08/Jenkins_Narrative_Architecture.pdf" TargetMode="External"/><Relationship Id="rId4" Type="http://schemas.openxmlformats.org/officeDocument/2006/relationships/hyperlink" Target="https://www.gdcvault.com/play/1012647/What-Happened-Here-Environmenta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GWBycer/what-is-environmental-storytelling-7f76813d9876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dologie.de/spielforschung/game-studies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dcvault.com/play/1012647/What-Happened-Here-Environmenta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bgsu.edu/honors1120/files/2013/08/Jenkins_Narrative_Architecture.pdf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55E91F2-757E-4C70-B69A-82BCF23CD1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643467"/>
            <a:ext cx="6255026" cy="5054008"/>
          </a:xfrm>
        </p:spPr>
        <p:txBody>
          <a:bodyPr anchor="ctr">
            <a:normAutofit/>
          </a:bodyPr>
          <a:lstStyle/>
          <a:p>
            <a:pPr algn="r"/>
            <a:r>
              <a:rPr lang="de-DE" dirty="0"/>
              <a:t>Waiting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players</a:t>
            </a:r>
            <a:r>
              <a:rPr lang="de-DE" dirty="0"/>
              <a:t>…</a:t>
            </a:r>
            <a:endParaRPr lang="en-DE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B624C8D3-B9AD-4F4F-8554-4EAF3724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2576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 descr="https://www.usnews.com/opinion/articles/2016-08-02/stop-blaming-violent-video-games-for-societal-violence">
            <a:extLst>
              <a:ext uri="{FF2B5EF4-FFF2-40B4-BE49-F238E27FC236}">
                <a16:creationId xmlns:a16="http://schemas.microsoft.com/office/drawing/2014/main" id="{E60A6DA7-30CA-4FB5-9F42-57817B9B9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3" b="14778"/>
          <a:stretch/>
        </p:blipFill>
        <p:spPr>
          <a:xfrm>
            <a:off x="-32" y="10"/>
            <a:ext cx="12192031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FD57664-637D-40CA-83F2-B729A932B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915076"/>
            <a:ext cx="12188952" cy="1942924"/>
          </a:xfrm>
          <a:prstGeom prst="rect">
            <a:avLst/>
          </a:prstGeom>
          <a:gradFill>
            <a:gsLst>
              <a:gs pos="4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363E1C2-52E4-4658-9C19-D44063E2F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 dirty="0">
                <a:solidFill>
                  <a:srgbClr val="FFFFFF"/>
                </a:solidFill>
              </a:rPr>
              <a:t>Play Space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DCFF3E79-619D-4449-B297-40D04DBA3540}"/>
              </a:ext>
            </a:extLst>
          </p:cNvPr>
          <p:cNvSpPr txBox="1"/>
          <p:nvPr/>
        </p:nvSpPr>
        <p:spPr>
          <a:xfrm>
            <a:off x="9659583" y="6611769"/>
            <a:ext cx="1192903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000" dirty="0"/>
              <a:t>https://www.usnews.com/opinion/articles/</a:t>
            </a:r>
          </a:p>
        </p:txBody>
      </p:sp>
      <p:pic>
        <p:nvPicPr>
          <p:cNvPr id="8" name="Grafik 7" descr="Computer Silhouette">
            <a:extLst>
              <a:ext uri="{FF2B5EF4-FFF2-40B4-BE49-F238E27FC236}">
                <a16:creationId xmlns:a16="http://schemas.microsoft.com/office/drawing/2014/main" id="{D5E25808-BF3A-42D0-9E04-9EBCDDA1E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1334" y="182419"/>
            <a:ext cx="2357719" cy="2357719"/>
          </a:xfrm>
          <a:prstGeom prst="rect">
            <a:avLst/>
          </a:prstGeom>
        </p:spPr>
      </p:pic>
      <p:pic>
        <p:nvPicPr>
          <p:cNvPr id="17" name="Grafik 16" descr="Gamecontroller Silhouette">
            <a:extLst>
              <a:ext uri="{FF2B5EF4-FFF2-40B4-BE49-F238E27FC236}">
                <a16:creationId xmlns:a16="http://schemas.microsoft.com/office/drawing/2014/main" id="{F85815E8-0615-4E38-892E-F360F2B7AD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352" y="2486678"/>
            <a:ext cx="1884643" cy="1884643"/>
          </a:xfrm>
          <a:prstGeom prst="rect">
            <a:avLst/>
          </a:prstGeom>
        </p:spPr>
      </p:pic>
      <p:pic>
        <p:nvPicPr>
          <p:cNvPr id="19" name="Grafik 18" descr="Smartphone Silhouette">
            <a:extLst>
              <a:ext uri="{FF2B5EF4-FFF2-40B4-BE49-F238E27FC236}">
                <a16:creationId xmlns:a16="http://schemas.microsoft.com/office/drawing/2014/main" id="{876A9385-626B-42FF-8E20-8C171938A5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23352" y="4727127"/>
            <a:ext cx="1884642" cy="1884642"/>
          </a:xfrm>
          <a:prstGeom prst="rect">
            <a:avLst/>
          </a:prstGeom>
        </p:spPr>
      </p:pic>
      <p:sp>
        <p:nvSpPr>
          <p:cNvPr id="24" name="Sprechblase: rechteckig 23">
            <a:extLst>
              <a:ext uri="{FF2B5EF4-FFF2-40B4-BE49-F238E27FC236}">
                <a16:creationId xmlns:a16="http://schemas.microsoft.com/office/drawing/2014/main" id="{F5C9A324-52C9-49AB-8D52-2CEAA191BE01}"/>
              </a:ext>
            </a:extLst>
          </p:cNvPr>
          <p:cNvSpPr/>
          <p:nvPr/>
        </p:nvSpPr>
        <p:spPr>
          <a:xfrm>
            <a:off x="6487625" y="2995208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Immersion</a:t>
            </a:r>
          </a:p>
        </p:txBody>
      </p:sp>
      <p:sp>
        <p:nvSpPr>
          <p:cNvPr id="26" name="Sprechblase: rechteckig 25">
            <a:extLst>
              <a:ext uri="{FF2B5EF4-FFF2-40B4-BE49-F238E27FC236}">
                <a16:creationId xmlns:a16="http://schemas.microsoft.com/office/drawing/2014/main" id="{56BF7420-76A3-4969-94EA-2D85581F0009}"/>
              </a:ext>
            </a:extLst>
          </p:cNvPr>
          <p:cNvSpPr/>
          <p:nvPr/>
        </p:nvSpPr>
        <p:spPr>
          <a:xfrm>
            <a:off x="6622969" y="1608329"/>
            <a:ext cx="3712687" cy="1077066"/>
          </a:xfrm>
          <a:prstGeom prst="wedgeRectCallou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Stephen B. Gilbert (2016), </a:t>
            </a:r>
            <a:r>
              <a:rPr lang="en-GB" dirty="0"/>
              <a:t>Perceived Realism of Virtual Environments Depend on Authenticity, </a:t>
            </a:r>
            <a:r>
              <a:rPr lang="en-GB" dirty="0">
                <a:hlinkClick r:id="rId9"/>
              </a:rPr>
              <a:t>URL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17320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 descr="Ein Bild, das Text, Szene, Weg, Straße enthält.&#10;&#10;Automatisch generierte Beschreibung">
            <a:extLst>
              <a:ext uri="{FF2B5EF4-FFF2-40B4-BE49-F238E27FC236}">
                <a16:creationId xmlns:a16="http://schemas.microsoft.com/office/drawing/2014/main" id="{9F29AB5C-7940-44EA-AECD-D2D0D4F709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37E0400-E9ED-46D6-A946-A7B49DB41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5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2F9E4C3-2E78-43B0-89C1-2741FE954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So nicht…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bg1">
                <a:alpha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311B12ED-5EE1-4FA4-8CC3-A5815A919DDF}"/>
              </a:ext>
            </a:extLst>
          </p:cNvPr>
          <p:cNvSpPr txBox="1"/>
          <p:nvPr/>
        </p:nvSpPr>
        <p:spPr>
          <a:xfrm>
            <a:off x="7081789" y="6621217"/>
            <a:ext cx="945925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200" dirty="0">
                <a:solidFill>
                  <a:schemeClr val="bg1"/>
                </a:solidFill>
              </a:rPr>
              <a:t>https://www.gamestar.de/artikel/cyberpunk-2077-abwertung,3365051.html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2B27356E-0F01-4383-A5E3-6BA4552DCAFB}"/>
              </a:ext>
            </a:extLst>
          </p:cNvPr>
          <p:cNvCxnSpPr>
            <a:cxnSpLocks/>
          </p:cNvCxnSpPr>
          <p:nvPr/>
        </p:nvCxnSpPr>
        <p:spPr>
          <a:xfrm flipH="1">
            <a:off x="6145419" y="1990165"/>
            <a:ext cx="590063" cy="89140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480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 descr="Ein Bild, das Text, draußen enthält.&#10;&#10;Automatisch generierte Beschreibung">
            <a:extLst>
              <a:ext uri="{FF2B5EF4-FFF2-40B4-BE49-F238E27FC236}">
                <a16:creationId xmlns:a16="http://schemas.microsoft.com/office/drawing/2014/main" id="{F961407A-59B9-4EA9-B81E-4D847BA2F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2" y="10"/>
            <a:ext cx="12192031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FD57664-637D-40CA-83F2-B729A932B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915076"/>
            <a:ext cx="12188952" cy="1942924"/>
          </a:xfrm>
          <a:prstGeom prst="rect">
            <a:avLst/>
          </a:prstGeom>
          <a:gradFill>
            <a:gsLst>
              <a:gs pos="4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D55CE80-308D-4177-A824-4981EFFEF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rgbClr val="FFFFFF"/>
                </a:solidFill>
              </a:rPr>
              <a:t>Social Space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C01870F2-3256-4B44-9FC6-A471361D2495}"/>
              </a:ext>
            </a:extLst>
          </p:cNvPr>
          <p:cNvSpPr txBox="1"/>
          <p:nvPr/>
        </p:nvSpPr>
        <p:spPr>
          <a:xfrm>
            <a:off x="7070165" y="6579524"/>
            <a:ext cx="537744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100" dirty="0">
                <a:solidFill>
                  <a:schemeClr val="bg1"/>
                </a:solidFill>
              </a:rPr>
              <a:t>https://www.kotaku.com.au/2016/04/</a:t>
            </a:r>
            <a:r>
              <a:rPr lang="en-DE" sz="900" dirty="0">
                <a:solidFill>
                  <a:schemeClr val="bg1"/>
                </a:solidFill>
              </a:rPr>
              <a:t>a-helpful-guide-to-dark-souls-3s-confusing-multiplayer</a:t>
            </a:r>
            <a:r>
              <a:rPr lang="en-DE" sz="1100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13" name="Sprechblase: rechteckig 12">
            <a:extLst>
              <a:ext uri="{FF2B5EF4-FFF2-40B4-BE49-F238E27FC236}">
                <a16:creationId xmlns:a16="http://schemas.microsoft.com/office/drawing/2014/main" id="{E82C41D3-C7CC-4157-BCC7-5A1684789A6E}"/>
              </a:ext>
            </a:extLst>
          </p:cNvPr>
          <p:cNvSpPr/>
          <p:nvPr/>
        </p:nvSpPr>
        <p:spPr>
          <a:xfrm>
            <a:off x="4563201" y="1332983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Die eigene Legende</a:t>
            </a:r>
          </a:p>
        </p:txBody>
      </p:sp>
    </p:spTree>
    <p:extLst>
      <p:ext uri="{BB962C8B-B14F-4D97-AF65-F5344CB8AC3E}">
        <p14:creationId xmlns:p14="http://schemas.microsoft.com/office/powerpoint/2010/main" val="223486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8">
            <a:extLst>
              <a:ext uri="{FF2B5EF4-FFF2-40B4-BE49-F238E27FC236}">
                <a16:creationId xmlns:a16="http://schemas.microsoft.com/office/drawing/2014/main" id="{2B6C9846-B5AB-4E52-988D-F7E5865C9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0">
            <a:extLst>
              <a:ext uri="{FF2B5EF4-FFF2-40B4-BE49-F238E27FC236}">
                <a16:creationId xmlns:a16="http://schemas.microsoft.com/office/drawing/2014/main" id="{6F3D7E8E-8467-4198-87E0-ADC1B604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CDBCB13-8237-4BEA-A338-6E4CCBF83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252936"/>
            <a:ext cx="10058400" cy="1028715"/>
          </a:xfrm>
        </p:spPr>
        <p:txBody>
          <a:bodyPr>
            <a:normAutofit/>
          </a:bodyPr>
          <a:lstStyle/>
          <a:p>
            <a:pPr algn="ctr"/>
            <a:r>
              <a:rPr lang="de-DE">
                <a:solidFill>
                  <a:schemeClr val="bg1"/>
                </a:solidFill>
              </a:rPr>
              <a:t>Environmental Storytelling</a:t>
            </a:r>
            <a:endParaRPr lang="en-DE">
              <a:solidFill>
                <a:schemeClr val="bg1"/>
              </a:solidFill>
            </a:endParaRPr>
          </a:p>
        </p:txBody>
      </p:sp>
      <p:graphicFrame>
        <p:nvGraphicFramePr>
          <p:cNvPr id="33" name="Inhaltsplatzhalter 2">
            <a:extLst>
              <a:ext uri="{FF2B5EF4-FFF2-40B4-BE49-F238E27FC236}">
                <a16:creationId xmlns:a16="http://schemas.microsoft.com/office/drawing/2014/main" id="{DBAEA572-96CC-48DF-8D0C-2B00704C5C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7221610"/>
              </p:ext>
            </p:extLst>
          </p:nvPr>
        </p:nvGraphicFramePr>
        <p:xfrm>
          <a:off x="643466" y="643467"/>
          <a:ext cx="10900477" cy="36192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1561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nhaltsplatzhalter 7" descr="Ein Bild, das Brunnen, Schachfigur, Glasglocke enthält.&#10;&#10;Automatisch generierte Beschreibung">
            <a:extLst>
              <a:ext uri="{FF2B5EF4-FFF2-40B4-BE49-F238E27FC236}">
                <a16:creationId xmlns:a16="http://schemas.microsoft.com/office/drawing/2014/main" id="{170FF7FF-9A70-4A60-B480-30E51323D5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2" y="10"/>
            <a:ext cx="12192031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3E61886-DBDA-4C44-9F7A-962485452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Noch Fragen?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2319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366E418-D797-48A4-97C7-FB3AC9D1E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Quellen und Referenzen</a:t>
            </a:r>
            <a:endParaRPr lang="en-DE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DB30A7-F546-45D7-A06B-5913FCCDF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Josh </a:t>
            </a:r>
            <a:r>
              <a:rPr lang="de-DE" dirty="0" err="1"/>
              <a:t>Bycer</a:t>
            </a:r>
            <a:r>
              <a:rPr lang="de-DE" dirty="0"/>
              <a:t> (2019),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Environmental Storytelling: </a:t>
            </a:r>
            <a:r>
              <a:rPr lang="en-GB" dirty="0"/>
              <a:t>How Game Designers are Building Worlds, </a:t>
            </a:r>
            <a:r>
              <a:rPr lang="en-GB" dirty="0">
                <a:hlinkClick r:id="rId2"/>
              </a:rPr>
              <a:t>URL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Institut für </a:t>
            </a:r>
            <a:r>
              <a:rPr lang="de-DE" dirty="0" err="1"/>
              <a:t>Lodologie</a:t>
            </a:r>
            <a:r>
              <a:rPr lang="de-DE" dirty="0"/>
              <a:t>, </a:t>
            </a:r>
            <a:r>
              <a:rPr lang="de-DE" dirty="0">
                <a:hlinkClick r:id="rId3"/>
              </a:rPr>
              <a:t>URL</a:t>
            </a: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Michael Nitsche (2008),</a:t>
            </a:r>
            <a:r>
              <a:rPr lang="en-DE" dirty="0"/>
              <a:t>Video Game Spaces: Image, Play, and Structure in 3D Worlds</a:t>
            </a: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Arkane Studios (2010),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Happened</a:t>
            </a:r>
            <a:r>
              <a:rPr lang="de-DE" dirty="0"/>
              <a:t> Here Environmental, </a:t>
            </a:r>
            <a:r>
              <a:rPr lang="de-DE" dirty="0">
                <a:hlinkClick r:id="rId4"/>
              </a:rPr>
              <a:t>URL</a:t>
            </a: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Henry Jenkins (2004), </a:t>
            </a:r>
            <a:r>
              <a:rPr lang="en-GB" dirty="0"/>
              <a:t>Game Design as Narrative Architecture, </a:t>
            </a:r>
            <a:r>
              <a:rPr lang="en-GB" dirty="0">
                <a:hlinkClick r:id="rId5"/>
              </a:rPr>
              <a:t>URL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Don Carson (2000), </a:t>
            </a:r>
            <a:r>
              <a:rPr lang="en-GB" dirty="0"/>
              <a:t>Environmental Storytelling: Creating Immersive 3D Worlds Using Lessons Learned From the Theme Park Industry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Stephen B. Gilbert (2016), </a:t>
            </a:r>
            <a:r>
              <a:rPr lang="en-GB" dirty="0"/>
              <a:t>Perceived Realism of Virtual Environments Depend on Authenticity, </a:t>
            </a:r>
            <a:r>
              <a:rPr lang="en-GB" dirty="0">
                <a:hlinkClick r:id="rId6"/>
              </a:rPr>
              <a:t>URL</a:t>
            </a:r>
            <a:endParaRPr lang="en-DE" dirty="0"/>
          </a:p>
          <a:p>
            <a:pPr>
              <a:buFont typeface="Wingdings" panose="05000000000000000000" pitchFamily="2" charset="2"/>
              <a:buChar char="§"/>
            </a:pPr>
            <a:endParaRPr lang="en-DE" dirty="0"/>
          </a:p>
          <a:p>
            <a:pPr>
              <a:buFont typeface="Wingdings" panose="05000000000000000000" pitchFamily="2" charset="2"/>
              <a:buChar char="§"/>
            </a:pPr>
            <a:endParaRPr lang="en-DE" dirty="0"/>
          </a:p>
          <a:p>
            <a:pPr>
              <a:buFont typeface="Wingdings" panose="05000000000000000000" pitchFamily="2" charset="2"/>
              <a:buChar char="§"/>
            </a:pPr>
            <a:endParaRPr lang="en-DE" dirty="0"/>
          </a:p>
          <a:p>
            <a:pPr>
              <a:buFont typeface="Wingdings" panose="05000000000000000000" pitchFamily="2" charset="2"/>
              <a:buChar char="§"/>
            </a:pPr>
            <a:endParaRPr lang="en-DE" dirty="0"/>
          </a:p>
          <a:p>
            <a:pPr>
              <a:buFont typeface="Wingdings" panose="05000000000000000000" pitchFamily="2" charset="2"/>
              <a:buChar char="§"/>
            </a:pPr>
            <a:endParaRPr lang="en-DE" dirty="0"/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endParaRPr lang="en-DE" dirty="0"/>
          </a:p>
          <a:p>
            <a:endParaRPr lang="en-DE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9737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3">
            <a:extLst>
              <a:ext uri="{FF2B5EF4-FFF2-40B4-BE49-F238E27FC236}">
                <a16:creationId xmlns:a16="http://schemas.microsoft.com/office/drawing/2014/main" id="{1808C0B3-AD40-4B17-8089-AAD34A6A0B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77" b="22576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46" name="Rectangle 8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20A82D1-0306-44D0-AA53-3E9BBBF9A9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de-DE" sz="2600" dirty="0">
                <a:solidFill>
                  <a:schemeClr val="tx1"/>
                </a:solidFill>
              </a:rPr>
              <a:t>Die </a:t>
            </a:r>
            <a:r>
              <a:rPr lang="de-DE" sz="2600" dirty="0">
                <a:solidFill>
                  <a:schemeClr val="tx1"/>
                </a:solidFill>
                <a:highlight>
                  <a:srgbClr val="FFFF00"/>
                </a:highlight>
              </a:rPr>
              <a:t>Auswirkungen</a:t>
            </a:r>
            <a:r>
              <a:rPr lang="de-DE" sz="2600" dirty="0">
                <a:solidFill>
                  <a:schemeClr val="tx1"/>
                </a:solidFill>
              </a:rPr>
              <a:t> von </a:t>
            </a:r>
            <a:r>
              <a:rPr lang="de-DE" sz="2600" dirty="0">
                <a:solidFill>
                  <a:schemeClr val="accent2"/>
                </a:solidFill>
              </a:rPr>
              <a:t>Environmental Storytelling </a:t>
            </a:r>
            <a:r>
              <a:rPr lang="de-DE" sz="2600" dirty="0">
                <a:solidFill>
                  <a:schemeClr val="tx1"/>
                </a:solidFill>
              </a:rPr>
              <a:t>im Kontext </a:t>
            </a:r>
            <a:r>
              <a:rPr lang="de-DE" sz="2600" dirty="0">
                <a:solidFill>
                  <a:schemeClr val="tx1"/>
                </a:solidFill>
                <a:highlight>
                  <a:srgbClr val="FF00FF"/>
                </a:highlight>
              </a:rPr>
              <a:t>Videospiele</a:t>
            </a:r>
            <a:r>
              <a:rPr lang="de-DE" sz="2600" dirty="0">
                <a:solidFill>
                  <a:schemeClr val="tx1"/>
                </a:solidFill>
              </a:rPr>
              <a:t> auf die </a:t>
            </a:r>
            <a:r>
              <a:rPr lang="de-DE" sz="2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Erzählung</a:t>
            </a:r>
            <a:r>
              <a:rPr lang="de-DE" sz="2600" dirty="0">
                <a:solidFill>
                  <a:schemeClr val="tx1"/>
                </a:solidFill>
              </a:rPr>
              <a:t> von Geschichten</a:t>
            </a:r>
            <a:endParaRPr lang="en-DE" sz="2600" dirty="0">
              <a:solidFill>
                <a:schemeClr val="tx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605D88D-10A3-4770-A994-22F6B8B095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>
            <a:normAutofit fontScale="47500" lnSpcReduction="20000"/>
          </a:bodyPr>
          <a:lstStyle/>
          <a:p>
            <a:r>
              <a:rPr lang="de-DE" dirty="0"/>
              <a:t>Eine Videospielanalyse im rahmen eines </a:t>
            </a:r>
            <a:r>
              <a:rPr lang="de-DE" dirty="0" err="1"/>
              <a:t>praxisprojekts</a:t>
            </a:r>
            <a:r>
              <a:rPr lang="de-DE" dirty="0"/>
              <a:t> an der </a:t>
            </a:r>
            <a:r>
              <a:rPr lang="de-DE" dirty="0" err="1"/>
              <a:t>th</a:t>
            </a:r>
            <a:r>
              <a:rPr lang="de-DE" dirty="0"/>
              <a:t> </a:t>
            </a:r>
            <a:r>
              <a:rPr lang="de-DE" dirty="0" err="1"/>
              <a:t>köln</a:t>
            </a:r>
            <a:r>
              <a:rPr lang="de-DE" dirty="0"/>
              <a:t> unter der </a:t>
            </a:r>
            <a:r>
              <a:rPr lang="de-DE" dirty="0" err="1"/>
              <a:t>betreuung</a:t>
            </a:r>
            <a:r>
              <a:rPr lang="de-DE" dirty="0"/>
              <a:t> von </a:t>
            </a:r>
            <a:r>
              <a:rPr lang="de-DE" dirty="0" err="1"/>
              <a:t>herrn</a:t>
            </a:r>
            <a:r>
              <a:rPr lang="de-DE" dirty="0"/>
              <a:t> prof. </a:t>
            </a:r>
            <a:r>
              <a:rPr lang="de-DE" dirty="0" err="1"/>
              <a:t>hans</a:t>
            </a:r>
            <a:r>
              <a:rPr lang="de-DE" dirty="0"/>
              <a:t> </a:t>
            </a:r>
            <a:r>
              <a:rPr lang="de-DE" dirty="0" err="1"/>
              <a:t>hermann</a:t>
            </a:r>
            <a:r>
              <a:rPr lang="de-DE" dirty="0"/>
              <a:t> </a:t>
            </a:r>
            <a:r>
              <a:rPr lang="de-DE" dirty="0" err="1"/>
              <a:t>kornacher</a:t>
            </a:r>
            <a:endParaRPr lang="en-DE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12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FA6A0C-FF85-40E8-8E71-5E3CF4E4974C}"/>
              </a:ext>
            </a:extLst>
          </p:cNvPr>
          <p:cNvSpPr txBox="1"/>
          <p:nvPr/>
        </p:nvSpPr>
        <p:spPr>
          <a:xfrm>
            <a:off x="0" y="6459913"/>
            <a:ext cx="48537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Präsentiert von Anja Katrin Kaufmann</a:t>
            </a:r>
            <a:endParaRPr lang="en-D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095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D19121-79A5-4C54-BAD8-4A0AEAA87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 err="1">
                <a:solidFill>
                  <a:srgbClr val="FFFFFF"/>
                </a:solidFill>
              </a:rPr>
              <a:t>Videospiele</a:t>
            </a:r>
            <a:endParaRPr lang="en-US" sz="5000" dirty="0">
              <a:solidFill>
                <a:srgbClr val="FFFFFF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 descr="Ein Bild, das Text, Gliederfüßer, Spinne enthält.&#10;&#10;Automatisch generierte Beschreibung">
            <a:extLst>
              <a:ext uri="{FF2B5EF4-FFF2-40B4-BE49-F238E27FC236}">
                <a16:creationId xmlns:a16="http://schemas.microsoft.com/office/drawing/2014/main" id="{E054449A-3FE4-4F13-A46D-EC501923C0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30" r="21688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0CDA5313-CF1D-4D57-9E92-51A04D446F72}"/>
              </a:ext>
            </a:extLst>
          </p:cNvPr>
          <p:cNvSpPr txBox="1"/>
          <p:nvPr/>
        </p:nvSpPr>
        <p:spPr>
          <a:xfrm>
            <a:off x="8581255" y="6611769"/>
            <a:ext cx="4451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https://www.igdb.com/games/sekiro-shadows-die-twice/presskit</a:t>
            </a:r>
            <a:endParaRPr lang="en-DE" sz="10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BCD02AC-0E74-45EF-87CC-1BCFA5CEF81D}"/>
              </a:ext>
            </a:extLst>
          </p:cNvPr>
          <p:cNvSpPr txBox="1"/>
          <p:nvPr/>
        </p:nvSpPr>
        <p:spPr>
          <a:xfrm>
            <a:off x="690113" y="4065917"/>
            <a:ext cx="33159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Interaktivität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Grafik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Story</a:t>
            </a:r>
            <a:endParaRPr lang="en-DE" dirty="0"/>
          </a:p>
        </p:txBody>
      </p:sp>
      <p:sp>
        <p:nvSpPr>
          <p:cNvPr id="19" name="Sprechblase: rechteckig 18">
            <a:extLst>
              <a:ext uri="{FF2B5EF4-FFF2-40B4-BE49-F238E27FC236}">
                <a16:creationId xmlns:a16="http://schemas.microsoft.com/office/drawing/2014/main" id="{B8802B99-F383-473B-B02E-6D48FB549961}"/>
              </a:ext>
            </a:extLst>
          </p:cNvPr>
          <p:cNvSpPr/>
          <p:nvPr/>
        </p:nvSpPr>
        <p:spPr>
          <a:xfrm>
            <a:off x="4702410" y="4318160"/>
            <a:ext cx="4044775" cy="1081976"/>
          </a:xfrm>
          <a:prstGeom prst="wedgeRectCallou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Josh </a:t>
            </a:r>
            <a:r>
              <a:rPr lang="de-DE" dirty="0" err="1"/>
              <a:t>Bycer</a:t>
            </a:r>
            <a:r>
              <a:rPr lang="de-DE" dirty="0"/>
              <a:t> (2019),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Environmental Storytelling: </a:t>
            </a:r>
            <a:r>
              <a:rPr lang="en-GB" dirty="0"/>
              <a:t>How Game Designers are Building Worlds, </a:t>
            </a:r>
            <a:r>
              <a:rPr lang="en-GB" dirty="0">
                <a:hlinkClick r:id="rId3"/>
              </a:rPr>
              <a:t>URL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194223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 descr="Ein Bild, das Text, draußen, Himmel, Gliederfüßer enthält.&#10;&#10;Automatisch generierte Beschreibung">
            <a:extLst>
              <a:ext uri="{FF2B5EF4-FFF2-40B4-BE49-F238E27FC236}">
                <a16:creationId xmlns:a16="http://schemas.microsoft.com/office/drawing/2014/main" id="{B672271C-7E49-4E2D-9E00-0F2EA45B3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74" y="10"/>
            <a:ext cx="1219199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chemeClr val="tx1">
                  <a:alpha val="3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68DE02A-B59C-45E4-BF4E-279B1393E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49"/>
            <a:ext cx="10058400" cy="366375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Spielmechaniken</a:t>
            </a:r>
            <a:endParaRPr lang="en-US" sz="3600" dirty="0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A7867365-C4C8-4FDB-ABC8-5B199BF3F78F}"/>
              </a:ext>
            </a:extLst>
          </p:cNvPr>
          <p:cNvSpPr txBox="1"/>
          <p:nvPr/>
        </p:nvSpPr>
        <p:spPr>
          <a:xfrm>
            <a:off x="8799477" y="6629400"/>
            <a:ext cx="77752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https://www.igdb.com/games/assassins-creed-valhalla</a:t>
            </a:r>
            <a:endParaRPr lang="en-DE" sz="1100" dirty="0">
              <a:solidFill>
                <a:schemeClr val="bg1"/>
              </a:solidFill>
            </a:endParaRPr>
          </a:p>
        </p:txBody>
      </p:sp>
      <p:sp>
        <p:nvSpPr>
          <p:cNvPr id="7" name="Sprechblase: rechteckig 6">
            <a:extLst>
              <a:ext uri="{FF2B5EF4-FFF2-40B4-BE49-F238E27FC236}">
                <a16:creationId xmlns:a16="http://schemas.microsoft.com/office/drawing/2014/main" id="{9BFB32C6-94F0-4CE4-A534-9AADFA8EA667}"/>
              </a:ext>
            </a:extLst>
          </p:cNvPr>
          <p:cNvSpPr/>
          <p:nvPr/>
        </p:nvSpPr>
        <p:spPr>
          <a:xfrm>
            <a:off x="7418717" y="2332823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Puppensteuerung</a:t>
            </a:r>
            <a:endParaRPr lang="en-DE" dirty="0"/>
          </a:p>
        </p:txBody>
      </p:sp>
      <p:sp>
        <p:nvSpPr>
          <p:cNvPr id="13" name="Sprechblase: rechteckig 12">
            <a:extLst>
              <a:ext uri="{FF2B5EF4-FFF2-40B4-BE49-F238E27FC236}">
                <a16:creationId xmlns:a16="http://schemas.microsoft.com/office/drawing/2014/main" id="{34C38D69-3078-4E03-A516-8CE9501A0F20}"/>
              </a:ext>
            </a:extLst>
          </p:cNvPr>
          <p:cNvSpPr/>
          <p:nvPr/>
        </p:nvSpPr>
        <p:spPr>
          <a:xfrm>
            <a:off x="7418717" y="4554552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Pro Körperteil eine Taste</a:t>
            </a:r>
            <a:endParaRPr lang="en-DE" dirty="0"/>
          </a:p>
        </p:txBody>
      </p:sp>
      <p:sp>
        <p:nvSpPr>
          <p:cNvPr id="15" name="Sprechblase: rechteckig 14">
            <a:extLst>
              <a:ext uri="{FF2B5EF4-FFF2-40B4-BE49-F238E27FC236}">
                <a16:creationId xmlns:a16="http://schemas.microsoft.com/office/drawing/2014/main" id="{7367A9CD-8B5A-49BD-83AE-EF34DC1F2866}"/>
              </a:ext>
            </a:extLst>
          </p:cNvPr>
          <p:cNvSpPr/>
          <p:nvPr/>
        </p:nvSpPr>
        <p:spPr>
          <a:xfrm>
            <a:off x="1509622" y="2332823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Schlagen, Schießen, Treten</a:t>
            </a:r>
            <a:endParaRPr lang="en-DE" dirty="0"/>
          </a:p>
        </p:txBody>
      </p:sp>
      <p:sp>
        <p:nvSpPr>
          <p:cNvPr id="17" name="Sprechblase: rechteckig 16">
            <a:extLst>
              <a:ext uri="{FF2B5EF4-FFF2-40B4-BE49-F238E27FC236}">
                <a16:creationId xmlns:a16="http://schemas.microsoft.com/office/drawing/2014/main" id="{4379C94D-E389-4581-9606-3D53A4F174E7}"/>
              </a:ext>
            </a:extLst>
          </p:cNvPr>
          <p:cNvSpPr/>
          <p:nvPr/>
        </p:nvSpPr>
        <p:spPr>
          <a:xfrm>
            <a:off x="1509622" y="2332823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Kampfsteuerung</a:t>
            </a:r>
            <a:endParaRPr lang="en-DE" dirty="0"/>
          </a:p>
        </p:txBody>
      </p:sp>
      <p:sp>
        <p:nvSpPr>
          <p:cNvPr id="18" name="Sprechblase: rechteckig 17">
            <a:extLst>
              <a:ext uri="{FF2B5EF4-FFF2-40B4-BE49-F238E27FC236}">
                <a16:creationId xmlns:a16="http://schemas.microsoft.com/office/drawing/2014/main" id="{F3CB333E-C4F6-4229-9BE3-CD2EDF39E359}"/>
              </a:ext>
            </a:extLst>
          </p:cNvPr>
          <p:cNvSpPr/>
          <p:nvPr/>
        </p:nvSpPr>
        <p:spPr>
          <a:xfrm>
            <a:off x="1662022" y="4526388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Laufen, Springen, Kriechen</a:t>
            </a:r>
            <a:endParaRPr lang="en-DE" dirty="0"/>
          </a:p>
        </p:txBody>
      </p:sp>
      <p:sp>
        <p:nvSpPr>
          <p:cNvPr id="19" name="Sprechblase: rechteckig 18">
            <a:extLst>
              <a:ext uri="{FF2B5EF4-FFF2-40B4-BE49-F238E27FC236}">
                <a16:creationId xmlns:a16="http://schemas.microsoft.com/office/drawing/2014/main" id="{EE72ADFD-A3A2-49A0-BA59-A6D8A3C7D853}"/>
              </a:ext>
            </a:extLst>
          </p:cNvPr>
          <p:cNvSpPr/>
          <p:nvPr/>
        </p:nvSpPr>
        <p:spPr>
          <a:xfrm>
            <a:off x="1662022" y="4515878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Fortbewegungssteuerung</a:t>
            </a:r>
            <a:endParaRPr lang="en-DE" dirty="0"/>
          </a:p>
        </p:txBody>
      </p:sp>
      <p:sp>
        <p:nvSpPr>
          <p:cNvPr id="20" name="Sprechblase: rechteckig 19">
            <a:extLst>
              <a:ext uri="{FF2B5EF4-FFF2-40B4-BE49-F238E27FC236}">
                <a16:creationId xmlns:a16="http://schemas.microsoft.com/office/drawing/2014/main" id="{8CADF40B-23B6-48F2-82F6-31386789405B}"/>
              </a:ext>
            </a:extLst>
          </p:cNvPr>
          <p:cNvSpPr/>
          <p:nvPr/>
        </p:nvSpPr>
        <p:spPr>
          <a:xfrm>
            <a:off x="4359215" y="636760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Kamerabewegung</a:t>
            </a:r>
            <a:endParaRPr lang="en-DE" dirty="0"/>
          </a:p>
        </p:txBody>
      </p:sp>
      <p:sp>
        <p:nvSpPr>
          <p:cNvPr id="21" name="Sprechblase: rechteckig 20">
            <a:extLst>
              <a:ext uri="{FF2B5EF4-FFF2-40B4-BE49-F238E27FC236}">
                <a16:creationId xmlns:a16="http://schemas.microsoft.com/office/drawing/2014/main" id="{CDE73570-1B6E-43F8-9E1D-1E6D434EF3F5}"/>
              </a:ext>
            </a:extLst>
          </p:cNvPr>
          <p:cNvSpPr/>
          <p:nvPr/>
        </p:nvSpPr>
        <p:spPr>
          <a:xfrm>
            <a:off x="3175" y="-11425"/>
            <a:ext cx="2871507" cy="867582"/>
          </a:xfrm>
          <a:prstGeom prst="wedgeRectCallou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Institut für </a:t>
            </a:r>
            <a:r>
              <a:rPr lang="de-DE" dirty="0" err="1"/>
              <a:t>Lodologie</a:t>
            </a:r>
            <a:r>
              <a:rPr lang="de-DE" dirty="0"/>
              <a:t>, </a:t>
            </a:r>
            <a:r>
              <a:rPr lang="de-DE" dirty="0">
                <a:hlinkClick r:id="rId3"/>
              </a:rPr>
              <a:t>URL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617582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5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 descr="Ein Bild, das Text, draußen, alt, Autobombe enthält.&#10;&#10;Automatisch generierte Beschreibung">
            <a:extLst>
              <a:ext uri="{FF2B5EF4-FFF2-40B4-BE49-F238E27FC236}">
                <a16:creationId xmlns:a16="http://schemas.microsoft.com/office/drawing/2014/main" id="{0473AB7D-D045-4561-ADD0-4BF51D2AE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chemeClr val="tx1">
                  <a:alpha val="3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5C28D1B-A7BF-4FFF-A917-69708DC7C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49"/>
            <a:ext cx="10058400" cy="366375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Level Design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44CDE899-E641-451A-8635-9F3D97A0CA2E}"/>
              </a:ext>
            </a:extLst>
          </p:cNvPr>
          <p:cNvSpPr txBox="1"/>
          <p:nvPr/>
        </p:nvSpPr>
        <p:spPr>
          <a:xfrm>
            <a:off x="10391954" y="6573252"/>
            <a:ext cx="8287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https://www.indiewire.com/</a:t>
            </a:r>
            <a:r>
              <a:rPr lang="de-DE" sz="1400" dirty="0"/>
              <a:t>/</a:t>
            </a:r>
            <a:endParaRPr lang="en-DE" sz="1400" dirty="0"/>
          </a:p>
        </p:txBody>
      </p:sp>
      <p:sp>
        <p:nvSpPr>
          <p:cNvPr id="11" name="Sprechblase: rechteckig 10">
            <a:extLst>
              <a:ext uri="{FF2B5EF4-FFF2-40B4-BE49-F238E27FC236}">
                <a16:creationId xmlns:a16="http://schemas.microsoft.com/office/drawing/2014/main" id="{3C0B6D26-D840-4807-8C9D-B4919A9DD740}"/>
              </a:ext>
            </a:extLst>
          </p:cNvPr>
          <p:cNvSpPr/>
          <p:nvPr/>
        </p:nvSpPr>
        <p:spPr>
          <a:xfrm>
            <a:off x="4109048" y="445014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Orientierung</a:t>
            </a:r>
            <a:endParaRPr lang="en-DE" dirty="0"/>
          </a:p>
        </p:txBody>
      </p:sp>
      <p:sp>
        <p:nvSpPr>
          <p:cNvPr id="13" name="Sprechblase: rechteckig 12">
            <a:extLst>
              <a:ext uri="{FF2B5EF4-FFF2-40B4-BE49-F238E27FC236}">
                <a16:creationId xmlns:a16="http://schemas.microsoft.com/office/drawing/2014/main" id="{17E9086C-5FEC-48FB-9073-1E39B3D00CCD}"/>
              </a:ext>
            </a:extLst>
          </p:cNvPr>
          <p:cNvSpPr/>
          <p:nvPr/>
        </p:nvSpPr>
        <p:spPr>
          <a:xfrm>
            <a:off x="884820" y="1488252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Pfade, Levelbegrenzung, Wände, Treppen</a:t>
            </a:r>
            <a:endParaRPr lang="en-DE" dirty="0"/>
          </a:p>
        </p:txBody>
      </p:sp>
      <p:sp>
        <p:nvSpPr>
          <p:cNvPr id="15" name="Sprechblase: rechteckig 14">
            <a:extLst>
              <a:ext uri="{FF2B5EF4-FFF2-40B4-BE49-F238E27FC236}">
                <a16:creationId xmlns:a16="http://schemas.microsoft.com/office/drawing/2014/main" id="{44DEF82A-962A-433E-8EF6-4B28DF6D9F08}"/>
              </a:ext>
            </a:extLst>
          </p:cNvPr>
          <p:cNvSpPr/>
          <p:nvPr/>
        </p:nvSpPr>
        <p:spPr>
          <a:xfrm>
            <a:off x="7268367" y="1488252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Epoche, Kleidung, Architektur</a:t>
            </a:r>
            <a:endParaRPr lang="en-DE" dirty="0"/>
          </a:p>
        </p:txBody>
      </p:sp>
      <p:sp>
        <p:nvSpPr>
          <p:cNvPr id="17" name="Sprechblase: rechteckig 16">
            <a:extLst>
              <a:ext uri="{FF2B5EF4-FFF2-40B4-BE49-F238E27FC236}">
                <a16:creationId xmlns:a16="http://schemas.microsoft.com/office/drawing/2014/main" id="{E292ACA3-56C6-4811-915E-7057C1F6B952}"/>
              </a:ext>
            </a:extLst>
          </p:cNvPr>
          <p:cNvSpPr/>
          <p:nvPr/>
        </p:nvSpPr>
        <p:spPr>
          <a:xfrm>
            <a:off x="7265319" y="1488252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Art of </a:t>
            </a:r>
            <a:r>
              <a:rPr lang="de-DE" dirty="0" err="1"/>
              <a:t>the</a:t>
            </a:r>
            <a:r>
              <a:rPr lang="de-DE" dirty="0"/>
              <a:t> Game</a:t>
            </a:r>
          </a:p>
        </p:txBody>
      </p:sp>
      <p:sp>
        <p:nvSpPr>
          <p:cNvPr id="18" name="Sprechblase: rechteckig 17">
            <a:extLst>
              <a:ext uri="{FF2B5EF4-FFF2-40B4-BE49-F238E27FC236}">
                <a16:creationId xmlns:a16="http://schemas.microsoft.com/office/drawing/2014/main" id="{E556E7E0-B5CD-4F73-A213-606DE1CBC507}"/>
              </a:ext>
            </a:extLst>
          </p:cNvPr>
          <p:cNvSpPr/>
          <p:nvPr/>
        </p:nvSpPr>
        <p:spPr>
          <a:xfrm>
            <a:off x="883296" y="1488252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Limitierung</a:t>
            </a:r>
          </a:p>
        </p:txBody>
      </p:sp>
      <p:sp>
        <p:nvSpPr>
          <p:cNvPr id="19" name="Sprechblase: rechteckig 18">
            <a:extLst>
              <a:ext uri="{FF2B5EF4-FFF2-40B4-BE49-F238E27FC236}">
                <a16:creationId xmlns:a16="http://schemas.microsoft.com/office/drawing/2014/main" id="{5DB29CCD-2EE4-4D9D-A0D6-667155C99676}"/>
              </a:ext>
            </a:extLst>
          </p:cNvPr>
          <p:cNvSpPr/>
          <p:nvPr/>
        </p:nvSpPr>
        <p:spPr>
          <a:xfrm>
            <a:off x="884820" y="3105495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3D-Welt + Navigation</a:t>
            </a:r>
          </a:p>
        </p:txBody>
      </p:sp>
      <p:sp>
        <p:nvSpPr>
          <p:cNvPr id="21" name="Sprechblase: rechteckig 20">
            <a:extLst>
              <a:ext uri="{FF2B5EF4-FFF2-40B4-BE49-F238E27FC236}">
                <a16:creationId xmlns:a16="http://schemas.microsoft.com/office/drawing/2014/main" id="{650A4003-1C07-4AE6-A2FB-B6AFFBCB6C57}"/>
              </a:ext>
            </a:extLst>
          </p:cNvPr>
          <p:cNvSpPr/>
          <p:nvPr/>
        </p:nvSpPr>
        <p:spPr>
          <a:xfrm>
            <a:off x="884820" y="4305100"/>
            <a:ext cx="3059502" cy="867582"/>
          </a:xfrm>
          <a:prstGeom prst="wedgeRectCallou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Michael Nitsche (2008),</a:t>
            </a:r>
            <a:r>
              <a:rPr lang="en-DE" dirty="0"/>
              <a:t>Video Game Spaces: Image, Play, and Structure in 3D Worlds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A6EA25A-0592-4C68-980F-38153DCFE388}"/>
              </a:ext>
            </a:extLst>
          </p:cNvPr>
          <p:cNvCxnSpPr>
            <a:stCxn id="17" idx="1"/>
          </p:cNvCxnSpPr>
          <p:nvPr/>
        </p:nvCxnSpPr>
        <p:spPr>
          <a:xfrm flipH="1">
            <a:off x="3944322" y="1922043"/>
            <a:ext cx="332099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fik 22">
            <a:extLst>
              <a:ext uri="{FF2B5EF4-FFF2-40B4-BE49-F238E27FC236}">
                <a16:creationId xmlns:a16="http://schemas.microsoft.com/office/drawing/2014/main" id="{CEC4D46B-7C8B-44AA-B76A-19903F29B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7253" y="4993849"/>
            <a:ext cx="742557" cy="901370"/>
          </a:xfrm>
          <a:prstGeom prst="rect">
            <a:avLst/>
          </a:prstGeom>
        </p:spPr>
      </p:pic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A4487C98-9801-4403-AC44-6227D3EC3BCC}"/>
              </a:ext>
            </a:extLst>
          </p:cNvPr>
          <p:cNvCxnSpPr>
            <a:cxnSpLocks/>
          </p:cNvCxnSpPr>
          <p:nvPr/>
        </p:nvCxnSpPr>
        <p:spPr>
          <a:xfrm flipH="1">
            <a:off x="8379811" y="4305100"/>
            <a:ext cx="694741" cy="68874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009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7" grpId="0" animBg="1"/>
      <p:bldP spid="18" grpId="0" animBg="1"/>
      <p:bldP spid="19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 descr="Ein Bild, das Text, Himmel, draußen enthält.&#10;&#10;Automatisch generierte Beschreibung">
            <a:extLst>
              <a:ext uri="{FF2B5EF4-FFF2-40B4-BE49-F238E27FC236}">
                <a16:creationId xmlns:a16="http://schemas.microsoft.com/office/drawing/2014/main" id="{24DBDF2D-4AC4-4EFB-9633-2D45EE59EA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05" b="5326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DD4DB782-AB71-4448-84B5-78BF6DB1B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/>
              <a:t>Stilbruch</a:t>
            </a:r>
            <a:r>
              <a:rPr lang="en-US" sz="4800" dirty="0"/>
              <a:t> </a:t>
            </a:r>
            <a:r>
              <a:rPr lang="en-US" sz="4800"/>
              <a:t>als</a:t>
            </a:r>
            <a:r>
              <a:rPr lang="en-US" sz="4800" dirty="0"/>
              <a:t> </a:t>
            </a:r>
            <a:r>
              <a:rPr lang="en-US" sz="4800"/>
              <a:t>Stilmittel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F32CA361-31D1-4804-9863-8AC3D85CD000}"/>
              </a:ext>
            </a:extLst>
          </p:cNvPr>
          <p:cNvSpPr txBox="1"/>
          <p:nvPr/>
        </p:nvSpPr>
        <p:spPr>
          <a:xfrm>
            <a:off x="8762001" y="0"/>
            <a:ext cx="609407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050" dirty="0"/>
              <a:t>https://www.igdb.com/games/horizon-zero-dawn/presskit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C4C36369-B1DA-48C6-A5B9-3BC6523DA1DE}"/>
              </a:ext>
            </a:extLst>
          </p:cNvPr>
          <p:cNvCxnSpPr/>
          <p:nvPr/>
        </p:nvCxnSpPr>
        <p:spPr>
          <a:xfrm flipH="1">
            <a:off x="3136740" y="2654086"/>
            <a:ext cx="949124" cy="45141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0B2F5559-6C3F-44FD-A0AF-194267E2EAD7}"/>
              </a:ext>
            </a:extLst>
          </p:cNvPr>
          <p:cNvCxnSpPr>
            <a:cxnSpLocks/>
          </p:cNvCxnSpPr>
          <p:nvPr/>
        </p:nvCxnSpPr>
        <p:spPr>
          <a:xfrm>
            <a:off x="1923327" y="1762339"/>
            <a:ext cx="0" cy="89174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4F7D15C-5243-4F3B-9C40-402B3FE3559D}"/>
              </a:ext>
            </a:extLst>
          </p:cNvPr>
          <p:cNvCxnSpPr>
            <a:cxnSpLocks/>
          </p:cNvCxnSpPr>
          <p:nvPr/>
        </p:nvCxnSpPr>
        <p:spPr>
          <a:xfrm>
            <a:off x="9379353" y="629949"/>
            <a:ext cx="0" cy="89174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prechblase: rechteckig 24">
            <a:extLst>
              <a:ext uri="{FF2B5EF4-FFF2-40B4-BE49-F238E27FC236}">
                <a16:creationId xmlns:a16="http://schemas.microsoft.com/office/drawing/2014/main" id="{616E1478-C7F9-4EB0-B099-830B37629A2B}"/>
              </a:ext>
            </a:extLst>
          </p:cNvPr>
          <p:cNvSpPr/>
          <p:nvPr/>
        </p:nvSpPr>
        <p:spPr>
          <a:xfrm>
            <a:off x="5702499" y="4298777"/>
            <a:ext cx="3059502" cy="867582"/>
          </a:xfrm>
          <a:prstGeom prst="wedgeRectCallou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Arkane Studios (2010),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Happened</a:t>
            </a:r>
            <a:r>
              <a:rPr lang="de-DE" dirty="0"/>
              <a:t> Here Environmental, </a:t>
            </a:r>
            <a:r>
              <a:rPr lang="de-DE" dirty="0">
                <a:hlinkClick r:id="rId3"/>
              </a:rPr>
              <a:t>URL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51028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998A9D1-6BBB-44CD-8BB4-FAE0A6CC2C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5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chemeClr val="tx1">
                  <a:alpha val="3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A4435AE-3AEA-461A-B5F9-352E28768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49"/>
            <a:ext cx="10058400" cy="366375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Story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prechblase: rechteckig 10">
            <a:extLst>
              <a:ext uri="{FF2B5EF4-FFF2-40B4-BE49-F238E27FC236}">
                <a16:creationId xmlns:a16="http://schemas.microsoft.com/office/drawing/2014/main" id="{CE95A223-7944-4DB1-9472-A437AE1A7EFA}"/>
              </a:ext>
            </a:extLst>
          </p:cNvPr>
          <p:cNvSpPr/>
          <p:nvPr/>
        </p:nvSpPr>
        <p:spPr>
          <a:xfrm>
            <a:off x="4563201" y="1332983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Narrative</a:t>
            </a:r>
          </a:p>
        </p:txBody>
      </p:sp>
      <p:sp>
        <p:nvSpPr>
          <p:cNvPr id="15" name="Sprechblase: rechteckig 14">
            <a:extLst>
              <a:ext uri="{FF2B5EF4-FFF2-40B4-BE49-F238E27FC236}">
                <a16:creationId xmlns:a16="http://schemas.microsoft.com/office/drawing/2014/main" id="{08D30076-741D-4544-A97D-6E26DC2A56CF}"/>
              </a:ext>
            </a:extLst>
          </p:cNvPr>
          <p:cNvSpPr/>
          <p:nvPr/>
        </p:nvSpPr>
        <p:spPr>
          <a:xfrm>
            <a:off x="199691" y="1341048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Zwischensequenzen</a:t>
            </a:r>
          </a:p>
        </p:txBody>
      </p:sp>
      <p:sp>
        <p:nvSpPr>
          <p:cNvPr id="17" name="Sprechblase: rechteckig 16">
            <a:extLst>
              <a:ext uri="{FF2B5EF4-FFF2-40B4-BE49-F238E27FC236}">
                <a16:creationId xmlns:a16="http://schemas.microsoft.com/office/drawing/2014/main" id="{F68F2A0D-C349-4159-B038-DCD8BA1486EA}"/>
              </a:ext>
            </a:extLst>
          </p:cNvPr>
          <p:cNvSpPr/>
          <p:nvPr/>
        </p:nvSpPr>
        <p:spPr>
          <a:xfrm>
            <a:off x="8926711" y="1332983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Hinweisschilder, Bücher, Tagebucheinträge</a:t>
            </a:r>
          </a:p>
        </p:txBody>
      </p:sp>
      <p:sp>
        <p:nvSpPr>
          <p:cNvPr id="18" name="Sprechblase: rechteckig 17">
            <a:extLst>
              <a:ext uri="{FF2B5EF4-FFF2-40B4-BE49-F238E27FC236}">
                <a16:creationId xmlns:a16="http://schemas.microsoft.com/office/drawing/2014/main" id="{2E552CEB-5CEC-4A37-97DF-1DC607587B50}"/>
              </a:ext>
            </a:extLst>
          </p:cNvPr>
          <p:cNvSpPr/>
          <p:nvPr/>
        </p:nvSpPr>
        <p:spPr>
          <a:xfrm>
            <a:off x="8926711" y="2629746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Points of Interest</a:t>
            </a:r>
          </a:p>
        </p:txBody>
      </p:sp>
      <p:sp>
        <p:nvSpPr>
          <p:cNvPr id="22" name="Sprechblase: rechteckig 21">
            <a:extLst>
              <a:ext uri="{FF2B5EF4-FFF2-40B4-BE49-F238E27FC236}">
                <a16:creationId xmlns:a16="http://schemas.microsoft.com/office/drawing/2014/main" id="{C345773C-FE5D-4350-B270-F1E0343A3470}"/>
              </a:ext>
            </a:extLst>
          </p:cNvPr>
          <p:cNvSpPr/>
          <p:nvPr/>
        </p:nvSpPr>
        <p:spPr>
          <a:xfrm>
            <a:off x="199691" y="2639968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Monologe, Statische Dialoge, Dynamische Dialoge</a:t>
            </a:r>
          </a:p>
        </p:txBody>
      </p:sp>
      <p:sp>
        <p:nvSpPr>
          <p:cNvPr id="19" name="Sprechblase: rechteckig 18">
            <a:extLst>
              <a:ext uri="{FF2B5EF4-FFF2-40B4-BE49-F238E27FC236}">
                <a16:creationId xmlns:a16="http://schemas.microsoft.com/office/drawing/2014/main" id="{80C52424-9312-4553-A16E-2431C1260D3E}"/>
              </a:ext>
            </a:extLst>
          </p:cNvPr>
          <p:cNvSpPr/>
          <p:nvPr/>
        </p:nvSpPr>
        <p:spPr>
          <a:xfrm>
            <a:off x="8932809" y="1336502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Spielobjekte</a:t>
            </a:r>
          </a:p>
        </p:txBody>
      </p:sp>
      <p:sp>
        <p:nvSpPr>
          <p:cNvPr id="21" name="Sprechblase: rechteckig 20">
            <a:extLst>
              <a:ext uri="{FF2B5EF4-FFF2-40B4-BE49-F238E27FC236}">
                <a16:creationId xmlns:a16="http://schemas.microsoft.com/office/drawing/2014/main" id="{407DE950-6036-43A8-9B56-87A1C2DBE9E5}"/>
              </a:ext>
            </a:extLst>
          </p:cNvPr>
          <p:cNvSpPr/>
          <p:nvPr/>
        </p:nvSpPr>
        <p:spPr>
          <a:xfrm>
            <a:off x="4563201" y="2420254"/>
            <a:ext cx="3059502" cy="867582"/>
          </a:xfrm>
          <a:prstGeom prst="wedgeRectCallou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Henry Jenkins (2004), </a:t>
            </a:r>
            <a:r>
              <a:rPr lang="en-GB" dirty="0"/>
              <a:t>Game Design as Narrative Architecture, </a:t>
            </a:r>
            <a:r>
              <a:rPr lang="en-GB" dirty="0">
                <a:hlinkClick r:id="rId3"/>
              </a:rPr>
              <a:t>URL</a:t>
            </a:r>
            <a:endParaRPr lang="en-DE" dirty="0"/>
          </a:p>
        </p:txBody>
      </p:sp>
      <p:sp>
        <p:nvSpPr>
          <p:cNvPr id="23" name="Sprechblase: rechteckig 22">
            <a:extLst>
              <a:ext uri="{FF2B5EF4-FFF2-40B4-BE49-F238E27FC236}">
                <a16:creationId xmlns:a16="http://schemas.microsoft.com/office/drawing/2014/main" id="{2A7753B3-66C8-4111-B334-4DC167A9EE5F}"/>
              </a:ext>
            </a:extLst>
          </p:cNvPr>
          <p:cNvSpPr/>
          <p:nvPr/>
        </p:nvSpPr>
        <p:spPr>
          <a:xfrm>
            <a:off x="199691" y="2653680"/>
            <a:ext cx="3059502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Dialoge</a:t>
            </a:r>
          </a:p>
        </p:txBody>
      </p:sp>
    </p:spTree>
    <p:extLst>
      <p:ext uri="{BB962C8B-B14F-4D97-AF65-F5344CB8AC3E}">
        <p14:creationId xmlns:p14="http://schemas.microsoft.com/office/powerpoint/2010/main" val="1478612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  <p:bldP spid="17" grpId="0" animBg="1"/>
      <p:bldP spid="18" grpId="0" animBg="1"/>
      <p:bldP spid="22" grpId="0" animBg="1"/>
      <p:bldP spid="19" grpId="0" animBg="1"/>
      <p:bldP spid="21" grpId="0" animBg="1"/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4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6" name="Straight Connector 4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nhaltsplatzhalter 8" descr="Ein Bild, das Text, draußen enthält.&#10;&#10;Automatisch generierte Beschreibung">
            <a:extLst>
              <a:ext uri="{FF2B5EF4-FFF2-40B4-BE49-F238E27FC236}">
                <a16:creationId xmlns:a16="http://schemas.microsoft.com/office/drawing/2014/main" id="{5D87005B-FD87-4FEA-B6A3-ED9096CB10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14817" y="-137260"/>
            <a:ext cx="12436066" cy="6995259"/>
          </a:xfrm>
          <a:prstGeom prst="rect">
            <a:avLst/>
          </a:prstGeom>
        </p:spPr>
      </p:pic>
      <p:sp>
        <p:nvSpPr>
          <p:cNvPr id="67" name="Rectangle 50">
            <a:extLst>
              <a:ext uri="{FF2B5EF4-FFF2-40B4-BE49-F238E27FC236}">
                <a16:creationId xmlns:a16="http://schemas.microsoft.com/office/drawing/2014/main" id="{DFD57664-637D-40CA-83F2-B729A932B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915076"/>
            <a:ext cx="12188952" cy="1942924"/>
          </a:xfrm>
          <a:prstGeom prst="rect">
            <a:avLst/>
          </a:prstGeom>
          <a:gradFill>
            <a:gsLst>
              <a:gs pos="4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868F60F-8B8B-4A82-80EF-5B0BE5088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rgbClr val="FFFFFF"/>
                </a:solidFill>
              </a:rPr>
              <a:t>Points of Interest</a:t>
            </a:r>
          </a:p>
        </p:txBody>
      </p:sp>
      <p:cxnSp>
        <p:nvCxnSpPr>
          <p:cNvPr id="68" name="Straight Connector 52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F38432F6-ECC6-4708-9B2B-18733E25841B}"/>
              </a:ext>
            </a:extLst>
          </p:cNvPr>
          <p:cNvCxnSpPr>
            <a:cxnSpLocks/>
          </p:cNvCxnSpPr>
          <p:nvPr/>
        </p:nvCxnSpPr>
        <p:spPr>
          <a:xfrm>
            <a:off x="8634714" y="1214034"/>
            <a:ext cx="0" cy="118061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33BE26B9-4876-4CFA-9261-4B45461C91D2}"/>
              </a:ext>
            </a:extLst>
          </p:cNvPr>
          <p:cNvCxnSpPr>
            <a:cxnSpLocks/>
          </p:cNvCxnSpPr>
          <p:nvPr/>
        </p:nvCxnSpPr>
        <p:spPr>
          <a:xfrm flipH="1">
            <a:off x="4114691" y="1214034"/>
            <a:ext cx="962739" cy="974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EA0B276-AE39-43E7-A363-21F48F3D2C33}"/>
              </a:ext>
            </a:extLst>
          </p:cNvPr>
          <p:cNvCxnSpPr>
            <a:cxnSpLocks/>
          </p:cNvCxnSpPr>
          <p:nvPr/>
        </p:nvCxnSpPr>
        <p:spPr>
          <a:xfrm>
            <a:off x="3036426" y="2974694"/>
            <a:ext cx="0" cy="57507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Sprechblase: rechteckig 42">
            <a:extLst>
              <a:ext uri="{FF2B5EF4-FFF2-40B4-BE49-F238E27FC236}">
                <a16:creationId xmlns:a16="http://schemas.microsoft.com/office/drawing/2014/main" id="{D3168587-3CAB-4E82-8495-306C894F27F8}"/>
              </a:ext>
            </a:extLst>
          </p:cNvPr>
          <p:cNvSpPr/>
          <p:nvPr/>
        </p:nvSpPr>
        <p:spPr>
          <a:xfrm>
            <a:off x="4067702" y="4200018"/>
            <a:ext cx="3712687" cy="1077066"/>
          </a:xfrm>
          <a:prstGeom prst="wedgeRectCallou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Don Carson (2000), </a:t>
            </a:r>
            <a:r>
              <a:rPr lang="en-GB" dirty="0"/>
              <a:t>Environmental Storytelling: Creating Immersive 3D Worlds Using Lessons Learned From the Theme Park Industry</a:t>
            </a:r>
            <a:endParaRPr lang="en-DE" dirty="0"/>
          </a:p>
        </p:txBody>
      </p:sp>
      <p:sp>
        <p:nvSpPr>
          <p:cNvPr id="44" name="Sprechblase: rechteckig 43">
            <a:extLst>
              <a:ext uri="{FF2B5EF4-FFF2-40B4-BE49-F238E27FC236}">
                <a16:creationId xmlns:a16="http://schemas.microsoft.com/office/drawing/2014/main" id="{8968DF95-31AE-42C7-AABB-857D5A72F5A3}"/>
              </a:ext>
            </a:extLst>
          </p:cNvPr>
          <p:cNvSpPr/>
          <p:nvPr/>
        </p:nvSpPr>
        <p:spPr>
          <a:xfrm>
            <a:off x="8229600" y="92869"/>
            <a:ext cx="1348650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Motivation</a:t>
            </a:r>
          </a:p>
        </p:txBody>
      </p:sp>
      <p:sp>
        <p:nvSpPr>
          <p:cNvPr id="46" name="Sprechblase: rechteckig 45">
            <a:extLst>
              <a:ext uri="{FF2B5EF4-FFF2-40B4-BE49-F238E27FC236}">
                <a16:creationId xmlns:a16="http://schemas.microsoft.com/office/drawing/2014/main" id="{3FAC0608-9081-42F3-8A15-F487134C47CF}"/>
              </a:ext>
            </a:extLst>
          </p:cNvPr>
          <p:cNvSpPr/>
          <p:nvPr/>
        </p:nvSpPr>
        <p:spPr>
          <a:xfrm>
            <a:off x="4632548" y="140163"/>
            <a:ext cx="1348651" cy="86758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Hauptstory</a:t>
            </a:r>
          </a:p>
        </p:txBody>
      </p:sp>
      <p:sp>
        <p:nvSpPr>
          <p:cNvPr id="48" name="Sprechblase: rechteckig 47">
            <a:extLst>
              <a:ext uri="{FF2B5EF4-FFF2-40B4-BE49-F238E27FC236}">
                <a16:creationId xmlns:a16="http://schemas.microsoft.com/office/drawing/2014/main" id="{C144BC54-15BC-4F2C-8CC7-0ECA24FF1E6D}"/>
              </a:ext>
            </a:extLst>
          </p:cNvPr>
          <p:cNvSpPr/>
          <p:nvPr/>
        </p:nvSpPr>
        <p:spPr>
          <a:xfrm>
            <a:off x="2760152" y="1898374"/>
            <a:ext cx="1348643" cy="867582"/>
          </a:xfrm>
          <a:prstGeom prst="wedgeRectCallout">
            <a:avLst/>
          </a:prstGeom>
          <a:scene3d>
            <a:camera prst="orthographicFront">
              <a:rot lat="0" lon="21599978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de-DE" dirty="0"/>
              <a:t>Nebenstory</a:t>
            </a:r>
          </a:p>
        </p:txBody>
      </p:sp>
    </p:spTree>
    <p:extLst>
      <p:ext uri="{BB962C8B-B14F-4D97-AF65-F5344CB8AC3E}">
        <p14:creationId xmlns:p14="http://schemas.microsoft.com/office/powerpoint/2010/main" val="292472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6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B91DE7-6266-440D-83F0-FAE3B9135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Mehr als 3 Kategorien</a:t>
            </a:r>
            <a:endParaRPr lang="en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9B5F822-3C2C-4F54-808F-CF9640B9019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/>
              <a:t>Zuvor: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Spielmechaniken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Level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Story</a:t>
            </a:r>
            <a:endParaRPr lang="en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C06EEFB-37B8-4F74-818D-C3F60E1C1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283" y="1847850"/>
            <a:ext cx="4171950" cy="3162300"/>
          </a:xfrm>
          <a:prstGeom prst="rect">
            <a:avLst/>
          </a:prstGeom>
        </p:spPr>
      </p:pic>
      <p:sp>
        <p:nvSpPr>
          <p:cNvPr id="10" name="Sprechblase: rechteckig 9">
            <a:extLst>
              <a:ext uri="{FF2B5EF4-FFF2-40B4-BE49-F238E27FC236}">
                <a16:creationId xmlns:a16="http://schemas.microsoft.com/office/drawing/2014/main" id="{604C3C03-723B-42CA-9F5F-411D21A9AB63}"/>
              </a:ext>
            </a:extLst>
          </p:cNvPr>
          <p:cNvSpPr/>
          <p:nvPr/>
        </p:nvSpPr>
        <p:spPr>
          <a:xfrm>
            <a:off x="9759576" y="0"/>
            <a:ext cx="2432424" cy="914400"/>
          </a:xfrm>
          <a:prstGeom prst="wedgeRectCallou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dirty="0"/>
              <a:t>Michael Nitsche (2008),</a:t>
            </a:r>
            <a:r>
              <a:rPr lang="en-DE" sz="1400" dirty="0"/>
              <a:t>Video Game Spaces: Image, Play, and Structure in 3D Worlds</a:t>
            </a:r>
          </a:p>
        </p:txBody>
      </p:sp>
      <p:sp>
        <p:nvSpPr>
          <p:cNvPr id="11" name="Sprechblase: rechteckig 10">
            <a:extLst>
              <a:ext uri="{FF2B5EF4-FFF2-40B4-BE49-F238E27FC236}">
                <a16:creationId xmlns:a16="http://schemas.microsoft.com/office/drawing/2014/main" id="{86227444-FBD7-4E6C-805C-01B1B28A65FF}"/>
              </a:ext>
            </a:extLst>
          </p:cNvPr>
          <p:cNvSpPr/>
          <p:nvPr/>
        </p:nvSpPr>
        <p:spPr>
          <a:xfrm>
            <a:off x="6247780" y="4021219"/>
            <a:ext cx="1898150" cy="554083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Spielmechanik</a:t>
            </a:r>
            <a:endParaRPr lang="en-DE" dirty="0"/>
          </a:p>
        </p:txBody>
      </p:sp>
      <p:sp>
        <p:nvSpPr>
          <p:cNvPr id="12" name="Sprechblase: rechteckig 11">
            <a:extLst>
              <a:ext uri="{FF2B5EF4-FFF2-40B4-BE49-F238E27FC236}">
                <a16:creationId xmlns:a16="http://schemas.microsoft.com/office/drawing/2014/main" id="{2AD94D92-620B-48B7-943A-B1A16E102931}"/>
              </a:ext>
            </a:extLst>
          </p:cNvPr>
          <p:cNvSpPr/>
          <p:nvPr/>
        </p:nvSpPr>
        <p:spPr>
          <a:xfrm>
            <a:off x="6036235" y="1279287"/>
            <a:ext cx="1898150" cy="554083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Level Design</a:t>
            </a:r>
            <a:endParaRPr lang="en-DE" dirty="0"/>
          </a:p>
        </p:txBody>
      </p:sp>
      <p:sp>
        <p:nvSpPr>
          <p:cNvPr id="13" name="Sprechblase: rechteckig 12">
            <a:extLst>
              <a:ext uri="{FF2B5EF4-FFF2-40B4-BE49-F238E27FC236}">
                <a16:creationId xmlns:a16="http://schemas.microsoft.com/office/drawing/2014/main" id="{07E2BD42-2768-44D1-BC6D-14F3E88D3C31}"/>
              </a:ext>
            </a:extLst>
          </p:cNvPr>
          <p:cNvSpPr/>
          <p:nvPr/>
        </p:nvSpPr>
        <p:spPr>
          <a:xfrm>
            <a:off x="9415929" y="1336064"/>
            <a:ext cx="1898150" cy="554083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Story</a:t>
            </a:r>
            <a:endParaRPr lang="en-DE" dirty="0"/>
          </a:p>
        </p:txBody>
      </p:sp>
      <p:sp>
        <p:nvSpPr>
          <p:cNvPr id="14" name="Sprechblase: rechteckig 13">
            <a:extLst>
              <a:ext uri="{FF2B5EF4-FFF2-40B4-BE49-F238E27FC236}">
                <a16:creationId xmlns:a16="http://schemas.microsoft.com/office/drawing/2014/main" id="{EAB8536D-AEE7-4257-9F9F-9D541E862248}"/>
              </a:ext>
            </a:extLst>
          </p:cNvPr>
          <p:cNvSpPr/>
          <p:nvPr/>
        </p:nvSpPr>
        <p:spPr>
          <a:xfrm>
            <a:off x="9415929" y="2880358"/>
            <a:ext cx="1898150" cy="554083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?</a:t>
            </a:r>
            <a:endParaRPr lang="en-DE" dirty="0"/>
          </a:p>
        </p:txBody>
      </p:sp>
      <p:sp>
        <p:nvSpPr>
          <p:cNvPr id="15" name="Sprechblase: rechteckig 14">
            <a:extLst>
              <a:ext uri="{FF2B5EF4-FFF2-40B4-BE49-F238E27FC236}">
                <a16:creationId xmlns:a16="http://schemas.microsoft.com/office/drawing/2014/main" id="{EBE7EBC9-1172-4890-8AF4-05579B89A38B}"/>
              </a:ext>
            </a:extLst>
          </p:cNvPr>
          <p:cNvSpPr/>
          <p:nvPr/>
        </p:nvSpPr>
        <p:spPr>
          <a:xfrm>
            <a:off x="9415929" y="4021219"/>
            <a:ext cx="1898150" cy="554083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?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56162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RetrospectVTI">
  <a:themeElements>
    <a:clrScheme name="AnalogousFromRegularSeed_2SEEDS">
      <a:dk1>
        <a:srgbClr val="000000"/>
      </a:dk1>
      <a:lt1>
        <a:srgbClr val="FFFFFF"/>
      </a:lt1>
      <a:dk2>
        <a:srgbClr val="41242D"/>
      </a:dk2>
      <a:lt2>
        <a:srgbClr val="E2E8E6"/>
      </a:lt2>
      <a:accent1>
        <a:srgbClr val="D51750"/>
      </a:accent1>
      <a:accent2>
        <a:srgbClr val="E729B1"/>
      </a:accent2>
      <a:accent3>
        <a:srgbClr val="E73F29"/>
      </a:accent3>
      <a:accent4>
        <a:srgbClr val="15BE1D"/>
      </a:accent4>
      <a:accent5>
        <a:srgbClr val="21BA68"/>
      </a:accent5>
      <a:accent6>
        <a:srgbClr val="14B8A4"/>
      </a:accent6>
      <a:hlink>
        <a:srgbClr val="319476"/>
      </a:hlink>
      <a:folHlink>
        <a:srgbClr val="7F7F7F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491</Words>
  <Application>Microsoft Office PowerPoint</Application>
  <PresentationFormat>Breitbild</PresentationFormat>
  <Paragraphs>86</Paragraphs>
  <Slides>15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Arial</vt:lpstr>
      <vt:lpstr>Bookman Old Style</vt:lpstr>
      <vt:lpstr>Calibri</vt:lpstr>
      <vt:lpstr>Franklin Gothic Book</vt:lpstr>
      <vt:lpstr>Wingdings</vt:lpstr>
      <vt:lpstr>RetrospectVTI</vt:lpstr>
      <vt:lpstr>Waiting for players…</vt:lpstr>
      <vt:lpstr>Die Auswirkungen von Environmental Storytelling im Kontext Videospiele auf die Erzählung von Geschichten</vt:lpstr>
      <vt:lpstr>Videospiele</vt:lpstr>
      <vt:lpstr>Spielmechaniken</vt:lpstr>
      <vt:lpstr>Level Design</vt:lpstr>
      <vt:lpstr>Stilbruch als Stilmittel</vt:lpstr>
      <vt:lpstr>Story</vt:lpstr>
      <vt:lpstr>Points of Interest</vt:lpstr>
      <vt:lpstr>Mehr als 3 Kategorien</vt:lpstr>
      <vt:lpstr>Play Space</vt:lpstr>
      <vt:lpstr>So nicht…</vt:lpstr>
      <vt:lpstr>Social Space</vt:lpstr>
      <vt:lpstr>Environmental Storytelling</vt:lpstr>
      <vt:lpstr>Noch Fragen?</vt:lpstr>
      <vt:lpstr>Quellen und Referenzen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Waiting for players…</dc:title>
  <dc:creator>Alex M.</dc:creator>
  <cp:lastModifiedBy>Alex M.</cp:lastModifiedBy>
  <cp:revision>1</cp:revision>
  <dcterms:created xsi:type="dcterms:W3CDTF">2020-12-18T15:14:30Z</dcterms:created>
  <dcterms:modified xsi:type="dcterms:W3CDTF">2020-12-18T15:21:18Z</dcterms:modified>
</cp:coreProperties>
</file>

<file path=docProps/thumbnail.jpeg>
</file>